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4"/>
  </p:sldMasterIdLst>
  <p:sldIdLst>
    <p:sldId id="257" r:id="rId5"/>
    <p:sldId id="259" r:id="rId6"/>
    <p:sldId id="261" r:id="rId7"/>
    <p:sldId id="267" r:id="rId8"/>
    <p:sldId id="268" r:id="rId9"/>
    <p:sldId id="262" r:id="rId10"/>
    <p:sldId id="269" r:id="rId11"/>
    <p:sldId id="270" r:id="rId12"/>
    <p:sldId id="274" r:id="rId13"/>
    <p:sldId id="264" r:id="rId14"/>
    <p:sldId id="271" r:id="rId15"/>
    <p:sldId id="272" r:id="rId16"/>
    <p:sldId id="273" r:id="rId17"/>
    <p:sldId id="265" r:id="rId18"/>
    <p:sldId id="275" r:id="rId19"/>
    <p:sldId id="276" r:id="rId20"/>
    <p:sldId id="289" r:id="rId21"/>
    <p:sldId id="277" r:id="rId22"/>
    <p:sldId id="292" r:id="rId23"/>
    <p:sldId id="278" r:id="rId24"/>
    <p:sldId id="293" r:id="rId25"/>
    <p:sldId id="282" r:id="rId26"/>
    <p:sldId id="294" r:id="rId27"/>
    <p:sldId id="279" r:id="rId28"/>
    <p:sldId id="295" r:id="rId29"/>
    <p:sldId id="280" r:id="rId30"/>
    <p:sldId id="296" r:id="rId31"/>
    <p:sldId id="281" r:id="rId32"/>
    <p:sldId id="297" r:id="rId33"/>
    <p:sldId id="283" r:id="rId34"/>
    <p:sldId id="298" r:id="rId35"/>
    <p:sldId id="284" r:id="rId36"/>
    <p:sldId id="285" r:id="rId37"/>
    <p:sldId id="299" r:id="rId38"/>
    <p:sldId id="286" r:id="rId39"/>
    <p:sldId id="300" r:id="rId40"/>
    <p:sldId id="287" r:id="rId41"/>
    <p:sldId id="301" r:id="rId42"/>
    <p:sldId id="288" r:id="rId43"/>
    <p:sldId id="302" r:id="rId44"/>
    <p:sldId id="290" r:id="rId45"/>
    <p:sldId id="303" r:id="rId46"/>
    <p:sldId id="291" r:id="rId47"/>
    <p:sldId id="304" r:id="rId48"/>
    <p:sldId id="266" r:id="rId49"/>
    <p:sldId id="26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0575" y="1251698"/>
            <a:ext cx="6367701" cy="2652073"/>
          </a:xfrm>
        </p:spPr>
        <p:txBody>
          <a:bodyPr>
            <a:noAutofit/>
          </a:bodyPr>
          <a:lstStyle/>
          <a:p>
            <a:r>
              <a:rPr lang="hu-HU" sz="4400" dirty="0"/>
              <a:t>Innovatív asztalfoglalásirendszer éttermek számára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92500"/>
          </a:bodyPr>
          <a:lstStyle/>
          <a:p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Készítette: Suciu aksza</a:t>
            </a:r>
          </a:p>
          <a:p>
            <a:r>
              <a:rPr lang="hu-H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Vezető tanár: Dr. Márton Gyöngyvér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AF97969-38ED-452C-955B-45AAF0135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80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125A-81E2-41D7-8DDF-B42DA8D6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539" y="2276767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Felhasználói use</a:t>
            </a:r>
            <a:r>
              <a:rPr lang="en-US" dirty="0"/>
              <a:t>-case diagram</a:t>
            </a:r>
          </a:p>
        </p:txBody>
      </p:sp>
    </p:spTree>
    <p:extLst>
      <p:ext uri="{BB962C8B-B14F-4D97-AF65-F5344CB8AC3E}">
        <p14:creationId xmlns:p14="http://schemas.microsoft.com/office/powerpoint/2010/main" val="244717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9EA6D9-A816-4721-89D0-D96DD457E77D}"/>
              </a:ext>
            </a:extLst>
          </p:cNvPr>
          <p:cNvSpPr/>
          <p:nvPr/>
        </p:nvSpPr>
        <p:spPr>
          <a:xfrm>
            <a:off x="842682" y="1362635"/>
            <a:ext cx="10659036" cy="64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9E7D5B5-7D64-454F-884C-EAC3A17E4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22" y="80682"/>
            <a:ext cx="8750502" cy="609467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029BAE-B9C4-462D-A855-0ECA903FF9E7}"/>
              </a:ext>
            </a:extLst>
          </p:cNvPr>
          <p:cNvSpPr txBox="1"/>
          <p:nvPr/>
        </p:nvSpPr>
        <p:spPr>
          <a:xfrm>
            <a:off x="4267200" y="6085714"/>
            <a:ext cx="455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2</a:t>
            </a:r>
            <a:r>
              <a:rPr lang="en-US" dirty="0"/>
              <a:t>.</a:t>
            </a:r>
            <a:r>
              <a:rPr lang="hu-HU" dirty="0"/>
              <a:t> ábra. Felhasználói use</a:t>
            </a:r>
            <a:r>
              <a:rPr lang="en-US" dirty="0"/>
              <a:t>-case diagram</a:t>
            </a:r>
          </a:p>
        </p:txBody>
      </p:sp>
    </p:spTree>
    <p:extLst>
      <p:ext uri="{BB962C8B-B14F-4D97-AF65-F5344CB8AC3E}">
        <p14:creationId xmlns:p14="http://schemas.microsoft.com/office/powerpoint/2010/main" val="271475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AD41-6AF7-4CFA-B452-0305EE69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49873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Étterem use</a:t>
            </a:r>
            <a:r>
              <a:rPr lang="en-US" dirty="0"/>
              <a:t>-case diagram</a:t>
            </a:r>
          </a:p>
        </p:txBody>
      </p:sp>
    </p:spTree>
    <p:extLst>
      <p:ext uri="{BB962C8B-B14F-4D97-AF65-F5344CB8AC3E}">
        <p14:creationId xmlns:p14="http://schemas.microsoft.com/office/powerpoint/2010/main" val="1488487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C5D021-B913-4503-A7E5-FC518998DED7}"/>
              </a:ext>
            </a:extLst>
          </p:cNvPr>
          <p:cNvSpPr/>
          <p:nvPr/>
        </p:nvSpPr>
        <p:spPr>
          <a:xfrm>
            <a:off x="968188" y="1407459"/>
            <a:ext cx="10425953" cy="833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999F3-A70D-4162-A4D3-8FF4AD075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37" y="151152"/>
            <a:ext cx="6973616" cy="5891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86AC9-7D05-462F-A2E0-6CE79420D58D}"/>
              </a:ext>
            </a:extLst>
          </p:cNvPr>
          <p:cNvSpPr txBox="1"/>
          <p:nvPr/>
        </p:nvSpPr>
        <p:spPr>
          <a:xfrm>
            <a:off x="2626659" y="6042211"/>
            <a:ext cx="641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3</a:t>
            </a:r>
            <a:r>
              <a:rPr lang="en-US"/>
              <a:t>. </a:t>
            </a:r>
            <a:r>
              <a:rPr lang="hu-HU" dirty="0"/>
              <a:t>ábra. Étterem use</a:t>
            </a:r>
            <a:r>
              <a:rPr lang="en-US" dirty="0"/>
              <a:t>-case  diagram</a:t>
            </a:r>
          </a:p>
        </p:txBody>
      </p:sp>
    </p:spTree>
    <p:extLst>
      <p:ext uri="{BB962C8B-B14F-4D97-AF65-F5344CB8AC3E}">
        <p14:creationId xmlns:p14="http://schemas.microsoft.com/office/powerpoint/2010/main" val="2267171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85E7-C3B8-499B-8427-57CC43A8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11656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Felhasználói felület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2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FFB0-C1A5-44FF-BB5E-57746C49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62" y="2276768"/>
            <a:ext cx="10058400" cy="1450757"/>
          </a:xfrm>
        </p:spPr>
        <p:txBody>
          <a:bodyPr/>
          <a:lstStyle/>
          <a:p>
            <a:pPr algn="ctr"/>
            <a:r>
              <a:rPr lang="en-US" dirty="0" err="1"/>
              <a:t>Regisztr</a:t>
            </a:r>
            <a:r>
              <a:rPr lang="hu-HU" dirty="0"/>
              <a:t>áció és bejelentkezés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5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83F35C-C362-4070-9322-78E45DA17A6F}"/>
              </a:ext>
            </a:extLst>
          </p:cNvPr>
          <p:cNvSpPr/>
          <p:nvPr/>
        </p:nvSpPr>
        <p:spPr>
          <a:xfrm>
            <a:off x="905435" y="1488141"/>
            <a:ext cx="10632141" cy="99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ejreg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5325641-A597-4641-9D40-7E937BFA86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421" t="815" r="36279" b="488"/>
          <a:stretch/>
        </p:blipFill>
        <p:spPr>
          <a:xfrm>
            <a:off x="4589929" y="173879"/>
            <a:ext cx="3012141" cy="61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092-08D8-479D-ADA3-C5493F71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79571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Felhasználó felülete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1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5F11-C3CB-4479-8A1B-45843116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63" y="2411238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For you oldal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9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70211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foryou">
            <a:hlinkClick r:id="" action="ppaction://media"/>
            <a:extLst>
              <a:ext uri="{FF2B5EF4-FFF2-40B4-BE49-F238E27FC236}">
                <a16:creationId xmlns:a16="http://schemas.microsoft.com/office/drawing/2014/main" id="{05C5E23E-B2D1-4A53-A398-3E635FF2AB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25"/>
          <a:stretch/>
        </p:blipFill>
        <p:spPr>
          <a:xfrm>
            <a:off x="4159573" y="170329"/>
            <a:ext cx="3092876" cy="61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4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088E-C2BE-435C-A2ED-7BAD01BC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Célkitűzés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E8910-A9D9-4B12-87A5-55B641D8B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en-US" dirty="0" err="1"/>
              <a:t>egys</a:t>
            </a:r>
            <a:r>
              <a:rPr lang="hu-HU" dirty="0"/>
              <a:t>éges asztalfoglalórendszer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éttermek, események, rendezvényközpontok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felhasználói vélemények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asztalfoglalás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meeting programálás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felhasználó és étterem felület</a:t>
            </a:r>
          </a:p>
        </p:txBody>
      </p:sp>
    </p:spTree>
    <p:extLst>
      <p:ext uri="{BB962C8B-B14F-4D97-AF65-F5344CB8AC3E}">
        <p14:creationId xmlns:p14="http://schemas.microsoft.com/office/powerpoint/2010/main" val="3226209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706C-6885-41C5-BF68-8244F45D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63529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Keres</a:t>
            </a:r>
            <a:r>
              <a:rPr lang="hu-HU" dirty="0"/>
              <a:t>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8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ereses">
            <a:hlinkClick r:id="" action="ppaction://media"/>
            <a:extLst>
              <a:ext uri="{FF2B5EF4-FFF2-40B4-BE49-F238E27FC236}">
                <a16:creationId xmlns:a16="http://schemas.microsoft.com/office/drawing/2014/main" id="{D53849D0-F71D-4C8F-99E4-325DF02F6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308" y="183963"/>
            <a:ext cx="3072172" cy="61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FF32-7126-40B6-8BC3-4A706959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23950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Szűrés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0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zures">
            <a:hlinkClick r:id="" action="ppaction://media"/>
            <a:extLst>
              <a:ext uri="{FF2B5EF4-FFF2-40B4-BE49-F238E27FC236}">
                <a16:creationId xmlns:a16="http://schemas.microsoft.com/office/drawing/2014/main" id="{73D8C48E-91F6-4287-ABA2-034C41797A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9583" y="80591"/>
            <a:ext cx="3129043" cy="62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36D6-8E15-4E4D-A023-ECDE1925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Étterem részletei és felhasználói visszajelzések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94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_details">
            <a:hlinkClick r:id="" action="ppaction://media"/>
            <a:extLst>
              <a:ext uri="{FF2B5EF4-FFF2-40B4-BE49-F238E27FC236}">
                <a16:creationId xmlns:a16="http://schemas.microsoft.com/office/drawing/2014/main" id="{B81FBFAD-FD33-4760-80C9-675975E0E7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3132" y="200574"/>
            <a:ext cx="3075173" cy="61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C74B-8C1D-4AD1-AD05-6E567AAC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Asztalfoglalás és meeting programálás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39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erv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BB66D1EA-AD68-456A-B01D-53E9E8242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897" t="-64" r="35921" b="1"/>
          <a:stretch/>
        </p:blipFill>
        <p:spPr>
          <a:xfrm>
            <a:off x="1785607" y="170005"/>
            <a:ext cx="3064299" cy="6120102"/>
          </a:xfrm>
          <a:prstGeom prst="rect">
            <a:avLst/>
          </a:prstGeom>
        </p:spPr>
      </p:pic>
      <p:pic>
        <p:nvPicPr>
          <p:cNvPr id="3" name="meet">
            <a:hlinkClick r:id="" action="ppaction://media"/>
            <a:extLst>
              <a:ext uri="{FF2B5EF4-FFF2-40B4-BE49-F238E27FC236}">
                <a16:creationId xmlns:a16="http://schemas.microsoft.com/office/drawing/2014/main" id="{66C0A9A2-65EA-44B2-A96B-BEA23DD3CD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6052" r="36308"/>
          <a:stretch/>
        </p:blipFill>
        <p:spPr>
          <a:xfrm>
            <a:off x="7488716" y="170005"/>
            <a:ext cx="3007323" cy="612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5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8BBA-C51D-4DE7-869D-59E9B523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79571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Események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10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event">
            <a:hlinkClick r:id="" action="ppaction://media"/>
            <a:extLst>
              <a:ext uri="{FF2B5EF4-FFF2-40B4-BE49-F238E27FC236}">
                <a16:creationId xmlns:a16="http://schemas.microsoft.com/office/drawing/2014/main" id="{AA244790-89F5-4D1B-94B9-C240C36C7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983"/>
          <a:stretch/>
        </p:blipFill>
        <p:spPr>
          <a:xfrm>
            <a:off x="4407371" y="71717"/>
            <a:ext cx="3114017" cy="62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1E2F-C705-4E1D-88EE-172EBAA9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Hasonló alkalmazások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3554-E281-4B3A-B776-6CEEBE6F7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csak külföldi éttermeket tartalmaznak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BECD01-E9B2-4B9B-8FA8-B64989A96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245340"/>
              </p:ext>
            </p:extLst>
          </p:nvPr>
        </p:nvGraphicFramePr>
        <p:xfrm>
          <a:off x="1201268" y="2726484"/>
          <a:ext cx="9314332" cy="27509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4127">
                  <a:extLst>
                    <a:ext uri="{9D8B030D-6E8A-4147-A177-3AD203B41FA5}">
                      <a16:colId xmlns:a16="http://schemas.microsoft.com/office/drawing/2014/main" val="3931270856"/>
                    </a:ext>
                  </a:extLst>
                </a:gridCol>
                <a:gridCol w="1092050">
                  <a:extLst>
                    <a:ext uri="{9D8B030D-6E8A-4147-A177-3AD203B41FA5}">
                      <a16:colId xmlns:a16="http://schemas.microsoft.com/office/drawing/2014/main" val="2743788075"/>
                    </a:ext>
                  </a:extLst>
                </a:gridCol>
                <a:gridCol w="909112">
                  <a:extLst>
                    <a:ext uri="{9D8B030D-6E8A-4147-A177-3AD203B41FA5}">
                      <a16:colId xmlns:a16="http://schemas.microsoft.com/office/drawing/2014/main" val="1003380441"/>
                    </a:ext>
                  </a:extLst>
                </a:gridCol>
                <a:gridCol w="909112">
                  <a:extLst>
                    <a:ext uri="{9D8B030D-6E8A-4147-A177-3AD203B41FA5}">
                      <a16:colId xmlns:a16="http://schemas.microsoft.com/office/drawing/2014/main" val="965311237"/>
                    </a:ext>
                  </a:extLst>
                </a:gridCol>
                <a:gridCol w="1235736">
                  <a:extLst>
                    <a:ext uri="{9D8B030D-6E8A-4147-A177-3AD203B41FA5}">
                      <a16:colId xmlns:a16="http://schemas.microsoft.com/office/drawing/2014/main" val="2886013668"/>
                    </a:ext>
                  </a:extLst>
                </a:gridCol>
                <a:gridCol w="1032209">
                  <a:extLst>
                    <a:ext uri="{9D8B030D-6E8A-4147-A177-3AD203B41FA5}">
                      <a16:colId xmlns:a16="http://schemas.microsoft.com/office/drawing/2014/main" val="3150831473"/>
                    </a:ext>
                  </a:extLst>
                </a:gridCol>
                <a:gridCol w="1092907">
                  <a:extLst>
                    <a:ext uri="{9D8B030D-6E8A-4147-A177-3AD203B41FA5}">
                      <a16:colId xmlns:a16="http://schemas.microsoft.com/office/drawing/2014/main" val="3503742231"/>
                    </a:ext>
                  </a:extLst>
                </a:gridCol>
                <a:gridCol w="1509079">
                  <a:extLst>
                    <a:ext uri="{9D8B030D-6E8A-4147-A177-3AD203B41FA5}">
                      <a16:colId xmlns:a16="http://schemas.microsoft.com/office/drawing/2014/main" val="280888017"/>
                    </a:ext>
                  </a:extLst>
                </a:gridCol>
              </a:tblGrid>
              <a:tr h="392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Ajánlások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Keresés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800" b="1" u="none" strike="noStrike" dirty="0">
                          <a:effectLst/>
                        </a:rPr>
                        <a:t>Szűrés</a:t>
                      </a:r>
                      <a:endParaRPr lang="hu-H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Kedvencek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Pontozás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Vélemény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Asztalfoglalás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019254"/>
                  </a:ext>
                </a:extLst>
              </a:tr>
              <a:tr h="392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DineEase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63070"/>
                  </a:ext>
                </a:extLst>
              </a:tr>
              <a:tr h="392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EatApp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26100"/>
                  </a:ext>
                </a:extLst>
              </a:tr>
              <a:tr h="392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Tock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721197"/>
                  </a:ext>
                </a:extLst>
              </a:tr>
              <a:tr h="392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TableList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528402"/>
                  </a:ext>
                </a:extLst>
              </a:tr>
              <a:tr h="392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OpenTable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815299"/>
                  </a:ext>
                </a:extLst>
              </a:tr>
              <a:tr h="392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TheFork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846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220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717B-AC43-40CF-B027-EBD792ED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43740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Profil oldal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68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rofil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E218FF4-AEEE-4A80-AE1E-839DC8590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178" r="35980"/>
          <a:stretch/>
        </p:blipFill>
        <p:spPr>
          <a:xfrm>
            <a:off x="4358749" y="187420"/>
            <a:ext cx="3081687" cy="62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5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00B8-C051-40D3-8955-9E0E674B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1866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Étterem felülete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6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7795-153F-4E10-9913-4204F9194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56034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Foglalások megtekintése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8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ervations">
            <a:hlinkClick r:id="" action="ppaction://media"/>
            <a:extLst>
              <a:ext uri="{FF2B5EF4-FFF2-40B4-BE49-F238E27FC236}">
                <a16:creationId xmlns:a16="http://schemas.microsoft.com/office/drawing/2014/main" id="{0D25A631-54E0-473D-A3A7-EF791DF51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3110" y="259231"/>
            <a:ext cx="3059330" cy="60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5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786CB-ADD8-4E7D-9419-C7D24915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00414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Waitinglist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8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waitinglist">
            <a:hlinkClick r:id="" action="ppaction://media"/>
            <a:extLst>
              <a:ext uri="{FF2B5EF4-FFF2-40B4-BE49-F238E27FC236}">
                <a16:creationId xmlns:a16="http://schemas.microsoft.com/office/drawing/2014/main" id="{9DECD8AC-5677-4EA7-A0D0-84C6EDAE7D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9953" y="214874"/>
            <a:ext cx="3070225" cy="60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3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90E6-9055-4652-B5E5-2E495F4F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36245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Esemény létrehozása és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8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eventcreate">
            <a:hlinkClick r:id="" action="ppaction://media"/>
            <a:extLst>
              <a:ext uri="{FF2B5EF4-FFF2-40B4-BE49-F238E27FC236}">
                <a16:creationId xmlns:a16="http://schemas.microsoft.com/office/drawing/2014/main" id="{B4F3FE41-795A-4242-9018-9677F3B506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130" t="-455" r="36027" b="455"/>
          <a:stretch/>
        </p:blipFill>
        <p:spPr>
          <a:xfrm>
            <a:off x="4410635" y="205814"/>
            <a:ext cx="2969220" cy="59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06CF-53BF-4028-AFE2-1E80D2264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4161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Menü létrehozása és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83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1514-12C1-4227-87F6-72622BEE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Hasonló alkalmazások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33E23F-CB11-47D4-BD92-5745B11B87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360077"/>
              </p:ext>
            </p:extLst>
          </p:nvPr>
        </p:nvGraphicFramePr>
        <p:xfrm>
          <a:off x="1097280" y="2273804"/>
          <a:ext cx="10173893" cy="2961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461">
                  <a:extLst>
                    <a:ext uri="{9D8B030D-6E8A-4147-A177-3AD203B41FA5}">
                      <a16:colId xmlns:a16="http://schemas.microsoft.com/office/drawing/2014/main" val="250456959"/>
                    </a:ext>
                  </a:extLst>
                </a:gridCol>
                <a:gridCol w="1865503">
                  <a:extLst>
                    <a:ext uri="{9D8B030D-6E8A-4147-A177-3AD203B41FA5}">
                      <a16:colId xmlns:a16="http://schemas.microsoft.com/office/drawing/2014/main" val="4150222236"/>
                    </a:ext>
                  </a:extLst>
                </a:gridCol>
                <a:gridCol w="1805940">
                  <a:extLst>
                    <a:ext uri="{9D8B030D-6E8A-4147-A177-3AD203B41FA5}">
                      <a16:colId xmlns:a16="http://schemas.microsoft.com/office/drawing/2014/main" val="203134112"/>
                    </a:ext>
                  </a:extLst>
                </a:gridCol>
                <a:gridCol w="1167892">
                  <a:extLst>
                    <a:ext uri="{9D8B030D-6E8A-4147-A177-3AD203B41FA5}">
                      <a16:colId xmlns:a16="http://schemas.microsoft.com/office/drawing/2014/main" val="400515052"/>
                    </a:ext>
                  </a:extLst>
                </a:gridCol>
                <a:gridCol w="2291297">
                  <a:extLst>
                    <a:ext uri="{9D8B030D-6E8A-4147-A177-3AD203B41FA5}">
                      <a16:colId xmlns:a16="http://schemas.microsoft.com/office/drawing/2014/main" val="233952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10838826"/>
                    </a:ext>
                  </a:extLst>
                </a:gridCol>
              </a:tblGrid>
              <a:tr h="949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 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Menü</a:t>
                      </a:r>
                      <a:r>
                        <a:rPr lang="en-US" sz="1800" b="1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 err="1">
                          <a:effectLst/>
                        </a:rPr>
                        <a:t>megtekintés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Menü</a:t>
                      </a:r>
                      <a:r>
                        <a:rPr lang="en-US" sz="1800" b="1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 err="1">
                          <a:effectLst/>
                        </a:rPr>
                        <a:t>előrendelés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Események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Rendezvényközpontok</a:t>
                      </a:r>
                      <a:r>
                        <a:rPr lang="en-US" sz="1800" b="1" u="none" strike="noStrike" dirty="0">
                          <a:effectLst/>
                        </a:rPr>
                        <a:t>, </a:t>
                      </a:r>
                      <a:r>
                        <a:rPr lang="en-US" sz="1800" b="1" u="none" strike="noStrike" dirty="0" err="1">
                          <a:effectLst/>
                        </a:rPr>
                        <a:t>meetingek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Saját</a:t>
                      </a:r>
                      <a:r>
                        <a:rPr lang="en-US" sz="1800" b="1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 err="1">
                          <a:effectLst/>
                        </a:rPr>
                        <a:t>profil</a:t>
                      </a:r>
                      <a:r>
                        <a:rPr lang="en-US" sz="1800" b="1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 err="1">
                          <a:effectLst/>
                        </a:rPr>
                        <a:t>szerkesztése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546494"/>
                  </a:ext>
                </a:extLst>
              </a:tr>
              <a:tr h="322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DineEase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492574"/>
                  </a:ext>
                </a:extLst>
              </a:tr>
              <a:tr h="322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EatApp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60442"/>
                  </a:ext>
                </a:extLst>
              </a:tr>
              <a:tr h="322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Tock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53797"/>
                  </a:ext>
                </a:extLst>
              </a:tr>
              <a:tr h="322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TableList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262509"/>
                  </a:ext>
                </a:extLst>
              </a:tr>
              <a:tr h="400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OpenTable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18482"/>
                  </a:ext>
                </a:extLst>
              </a:tr>
              <a:tr h="322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TheFork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52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098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enu">
            <a:hlinkClick r:id="" action="ppaction://media"/>
            <a:extLst>
              <a:ext uri="{FF2B5EF4-FFF2-40B4-BE49-F238E27FC236}">
                <a16:creationId xmlns:a16="http://schemas.microsoft.com/office/drawing/2014/main" id="{FE7583C1-6D3D-4CF2-910C-B8E59D955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015" r="36031"/>
          <a:stretch/>
        </p:blipFill>
        <p:spPr>
          <a:xfrm>
            <a:off x="4401671" y="125506"/>
            <a:ext cx="3039306" cy="61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84FC-CCDB-4B28-B920-04BA13A6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20203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Étterem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36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">
            <a:hlinkClick r:id="" action="ppaction://media"/>
            <a:extLst>
              <a:ext uri="{FF2B5EF4-FFF2-40B4-BE49-F238E27FC236}">
                <a16:creationId xmlns:a16="http://schemas.microsoft.com/office/drawing/2014/main" id="{C5D246AA-6754-4002-90DF-149C99B531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145" r="36128"/>
          <a:stretch/>
        </p:blipFill>
        <p:spPr>
          <a:xfrm>
            <a:off x="4428564" y="151745"/>
            <a:ext cx="3008610" cy="61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FEF8-B215-4500-9051-1BD4B401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68330"/>
            <a:ext cx="10058400" cy="1450757"/>
          </a:xfrm>
        </p:spPr>
        <p:txBody>
          <a:bodyPr/>
          <a:lstStyle/>
          <a:p>
            <a:pPr algn="ctr"/>
            <a:r>
              <a:rPr lang="hu-HU" dirty="0"/>
              <a:t>Statisztikák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90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789C42-8574-4D6C-82F1-A5687F308010}"/>
              </a:ext>
            </a:extLst>
          </p:cNvPr>
          <p:cNvSpPr/>
          <p:nvPr/>
        </p:nvSpPr>
        <p:spPr>
          <a:xfrm>
            <a:off x="896471" y="1452282"/>
            <a:ext cx="10936941" cy="95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tatistics">
            <a:hlinkClick r:id="" action="ppaction://media"/>
            <a:extLst>
              <a:ext uri="{FF2B5EF4-FFF2-40B4-BE49-F238E27FC236}">
                <a16:creationId xmlns:a16="http://schemas.microsoft.com/office/drawing/2014/main" id="{005B6D62-38D9-42EB-8BED-E0D0FFAB6A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4119" y="178546"/>
            <a:ext cx="3063034" cy="611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6295-BA4C-4CFF-BC9D-DFFE1C03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Továbbfejlesztési lehetőségek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D6D11-D95F-4ABB-9E1B-452FA15FC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Google térkép hozzáadása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Kép feltöltés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Meghívók küldése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Értesítések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Admin felület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78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675C-9983-45E7-990E-F3A4DD18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374" y="2339521"/>
            <a:ext cx="10058400" cy="1450757"/>
          </a:xfrm>
        </p:spPr>
        <p:txBody>
          <a:bodyPr/>
          <a:lstStyle/>
          <a:p>
            <a:r>
              <a:rPr lang="hu-HU" dirty="0"/>
              <a:t>Köszönöm szépen a figyelme</a:t>
            </a:r>
            <a:r>
              <a:rPr lang="en-US" dirty="0"/>
              <a:t>t!</a:t>
            </a:r>
          </a:p>
        </p:txBody>
      </p:sp>
    </p:spTree>
    <p:extLst>
      <p:ext uri="{BB962C8B-B14F-4D97-AF65-F5344CB8AC3E}">
        <p14:creationId xmlns:p14="http://schemas.microsoft.com/office/powerpoint/2010/main" val="13580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F783-FF5C-4336-93C7-FD317A29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Hasonló alkalmazások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D45C8D-ADCE-42EB-A9D5-D8762E317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384070"/>
              </p:ext>
            </p:extLst>
          </p:nvPr>
        </p:nvGraphicFramePr>
        <p:xfrm>
          <a:off x="1205752" y="2321857"/>
          <a:ext cx="10300654" cy="2996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7628">
                  <a:extLst>
                    <a:ext uri="{9D8B030D-6E8A-4147-A177-3AD203B41FA5}">
                      <a16:colId xmlns:a16="http://schemas.microsoft.com/office/drawing/2014/main" val="4033759423"/>
                    </a:ext>
                  </a:extLst>
                </a:gridCol>
                <a:gridCol w="1172902">
                  <a:extLst>
                    <a:ext uri="{9D8B030D-6E8A-4147-A177-3AD203B41FA5}">
                      <a16:colId xmlns:a16="http://schemas.microsoft.com/office/drawing/2014/main" val="486910494"/>
                    </a:ext>
                  </a:extLst>
                </a:gridCol>
                <a:gridCol w="1869420">
                  <a:extLst>
                    <a:ext uri="{9D8B030D-6E8A-4147-A177-3AD203B41FA5}">
                      <a16:colId xmlns:a16="http://schemas.microsoft.com/office/drawing/2014/main" val="918666939"/>
                    </a:ext>
                  </a:extLst>
                </a:gridCol>
                <a:gridCol w="1195929">
                  <a:extLst>
                    <a:ext uri="{9D8B030D-6E8A-4147-A177-3AD203B41FA5}">
                      <a16:colId xmlns:a16="http://schemas.microsoft.com/office/drawing/2014/main" val="935113843"/>
                    </a:ext>
                  </a:extLst>
                </a:gridCol>
                <a:gridCol w="1337205">
                  <a:extLst>
                    <a:ext uri="{9D8B030D-6E8A-4147-A177-3AD203B41FA5}">
                      <a16:colId xmlns:a16="http://schemas.microsoft.com/office/drawing/2014/main" val="339625202"/>
                    </a:ext>
                  </a:extLst>
                </a:gridCol>
                <a:gridCol w="1150183">
                  <a:extLst>
                    <a:ext uri="{9D8B030D-6E8A-4147-A177-3AD203B41FA5}">
                      <a16:colId xmlns:a16="http://schemas.microsoft.com/office/drawing/2014/main" val="29345839"/>
                    </a:ext>
                  </a:extLst>
                </a:gridCol>
                <a:gridCol w="916406">
                  <a:extLst>
                    <a:ext uri="{9D8B030D-6E8A-4147-A177-3AD203B41FA5}">
                      <a16:colId xmlns:a16="http://schemas.microsoft.com/office/drawing/2014/main" val="4230504717"/>
                    </a:ext>
                  </a:extLst>
                </a:gridCol>
                <a:gridCol w="1570981">
                  <a:extLst>
                    <a:ext uri="{9D8B030D-6E8A-4147-A177-3AD203B41FA5}">
                      <a16:colId xmlns:a16="http://schemas.microsoft.com/office/drawing/2014/main" val="1187363352"/>
                    </a:ext>
                  </a:extLst>
                </a:gridCol>
              </a:tblGrid>
              <a:tr h="661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 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Ingyenes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Foglalások kezelése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Ültetés szervezés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Statisztikák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Esemény hirdetés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Menü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Étterem</a:t>
                      </a:r>
                      <a:r>
                        <a:rPr lang="en-US" sz="1800" b="1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 err="1">
                          <a:effectLst/>
                        </a:rPr>
                        <a:t>szerkesztése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918094"/>
                  </a:ext>
                </a:extLst>
              </a:tr>
              <a:tr h="462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DineEase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109303"/>
                  </a:ext>
                </a:extLst>
              </a:tr>
              <a:tr h="352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EatApp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836906"/>
                  </a:ext>
                </a:extLst>
              </a:tr>
              <a:tr h="352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Tock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221238"/>
                  </a:ext>
                </a:extLst>
              </a:tr>
              <a:tr h="352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TableList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10577"/>
                  </a:ext>
                </a:extLst>
              </a:tr>
              <a:tr h="462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OpenTable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52599"/>
                  </a:ext>
                </a:extLst>
              </a:tr>
              <a:tr h="3526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TheFork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✅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❌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❌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607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69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7142-7744-467F-A0EE-D2FA929E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F763A-B727-47DE-93F2-CF052ED81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800" dirty="0"/>
              <a:t> </a:t>
            </a:r>
            <a:r>
              <a:rPr lang="hu-HU" sz="2800" b="1" dirty="0"/>
              <a:t>Flutter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frontend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keresztplatformos fejlesztés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hot reload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beépített widgetek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72171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30D9-6BA4-4D88-B171-C0513940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C546-38CC-49F8-B823-A63A8C580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sz="2800" dirty="0"/>
              <a:t> </a:t>
            </a:r>
            <a:r>
              <a:rPr lang="hu-HU" sz="2800" b="1" dirty="0"/>
              <a:t>.NET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backend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szerveroldali logika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keresztplatformosság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gyors, optimizált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skálázhatóság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kommunikáció adatbázis és a felület között</a:t>
            </a:r>
          </a:p>
        </p:txBody>
      </p:sp>
    </p:spTree>
    <p:extLst>
      <p:ext uri="{BB962C8B-B14F-4D97-AF65-F5344CB8AC3E}">
        <p14:creationId xmlns:p14="http://schemas.microsoft.com/office/powerpoint/2010/main" val="37674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2329-DCC7-427A-A174-744E16D5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8BA26-759A-4116-9819-5CB7D422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sz="2800" dirty="0"/>
              <a:t> </a:t>
            </a:r>
            <a:r>
              <a:rPr lang="hu-HU" sz="2800" b="1" dirty="0"/>
              <a:t>MSSQL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relációs adatbáziskezelő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nagyszerű teljesítmény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skálázhatóság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biztonsági funkciók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Always On Availibility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1900" dirty="0"/>
              <a:t> beépített adatmentési, helyreállítási lehetőségek</a:t>
            </a:r>
          </a:p>
        </p:txBody>
      </p:sp>
    </p:spTree>
    <p:extLst>
      <p:ext uri="{BB962C8B-B14F-4D97-AF65-F5344CB8AC3E}">
        <p14:creationId xmlns:p14="http://schemas.microsoft.com/office/powerpoint/2010/main" val="182314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1566-6046-4882-B136-5C8142FE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Rendszer</a:t>
            </a:r>
            <a:r>
              <a:rPr lang="en-US" dirty="0"/>
              <a:t> </a:t>
            </a:r>
            <a:r>
              <a:rPr lang="en-US" dirty="0" err="1"/>
              <a:t>architekt</a:t>
            </a:r>
            <a:r>
              <a:rPr lang="hu-HU" dirty="0"/>
              <a:t>úrája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56FDB5-D80E-4792-8C25-00D3AEFDF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41" y="2654118"/>
            <a:ext cx="7874717" cy="21868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6E106-FD57-4564-A27F-44473657E643}"/>
              </a:ext>
            </a:extLst>
          </p:cNvPr>
          <p:cNvSpPr txBox="1"/>
          <p:nvPr/>
        </p:nvSpPr>
        <p:spPr>
          <a:xfrm>
            <a:off x="2528047" y="4896508"/>
            <a:ext cx="71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1. ábra. Rendszer architektúrája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5049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{103804D4-097A-44FA-AC59-B0A52DB4F906}tf56160789_win32</Template>
  <TotalTime>0</TotalTime>
  <Words>377</Words>
  <Application>Microsoft Office PowerPoint</Application>
  <PresentationFormat>Widescreen</PresentationFormat>
  <Paragraphs>220</Paragraphs>
  <Slides>46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Bookman Old Style</vt:lpstr>
      <vt:lpstr>Calibri</vt:lpstr>
      <vt:lpstr>Franklin Gothic Book</vt:lpstr>
      <vt:lpstr>Wingdings</vt:lpstr>
      <vt:lpstr>Custom</vt:lpstr>
      <vt:lpstr>Innovatív asztalfoglalásirendszer éttermek számára</vt:lpstr>
      <vt:lpstr>Célkitűzés</vt:lpstr>
      <vt:lpstr>Hasonló alkalmazások</vt:lpstr>
      <vt:lpstr>Hasonló alkalmazások</vt:lpstr>
      <vt:lpstr>Hasonló alkalmazások</vt:lpstr>
      <vt:lpstr>Felhasznált technológiák</vt:lpstr>
      <vt:lpstr>Felhasznált technológiák</vt:lpstr>
      <vt:lpstr>Felhasznált technológiák</vt:lpstr>
      <vt:lpstr>Rendszer architektúrája</vt:lpstr>
      <vt:lpstr>Felhasználói use-case diagram</vt:lpstr>
      <vt:lpstr>PowerPoint Presentation</vt:lpstr>
      <vt:lpstr>Étterem use-case diagram</vt:lpstr>
      <vt:lpstr>PowerPoint Presentation</vt:lpstr>
      <vt:lpstr>Felhasználói felület</vt:lpstr>
      <vt:lpstr>Regisztráció és bejelentkezés</vt:lpstr>
      <vt:lpstr>PowerPoint Presentation</vt:lpstr>
      <vt:lpstr>Felhasználó felülete</vt:lpstr>
      <vt:lpstr>For you oldal</vt:lpstr>
      <vt:lpstr>PowerPoint Presentation</vt:lpstr>
      <vt:lpstr>Keresés</vt:lpstr>
      <vt:lpstr>PowerPoint Presentation</vt:lpstr>
      <vt:lpstr>Szűrés</vt:lpstr>
      <vt:lpstr>PowerPoint Presentation</vt:lpstr>
      <vt:lpstr>Étterem részletei és felhasználói visszajelzések</vt:lpstr>
      <vt:lpstr>PowerPoint Presentation</vt:lpstr>
      <vt:lpstr>Asztalfoglalás és meeting programálás</vt:lpstr>
      <vt:lpstr>PowerPoint Presentation</vt:lpstr>
      <vt:lpstr>Események</vt:lpstr>
      <vt:lpstr>PowerPoint Presentation</vt:lpstr>
      <vt:lpstr>Profil oldal</vt:lpstr>
      <vt:lpstr>PowerPoint Presentation</vt:lpstr>
      <vt:lpstr>Étterem felülete</vt:lpstr>
      <vt:lpstr>Foglalások megtekintése</vt:lpstr>
      <vt:lpstr>PowerPoint Presentation</vt:lpstr>
      <vt:lpstr>Waitinglist</vt:lpstr>
      <vt:lpstr>PowerPoint Presentation</vt:lpstr>
      <vt:lpstr>Esemény létrehozása és szerkesztése</vt:lpstr>
      <vt:lpstr>PowerPoint Presentation</vt:lpstr>
      <vt:lpstr>Menü létrehozása és szerkesztése</vt:lpstr>
      <vt:lpstr>PowerPoint Presentation</vt:lpstr>
      <vt:lpstr>Étterem szerkesztése</vt:lpstr>
      <vt:lpstr>PowerPoint Presentation</vt:lpstr>
      <vt:lpstr>Statisztikák</vt:lpstr>
      <vt:lpstr>PowerPoint Presentation</vt:lpstr>
      <vt:lpstr>Továbbfejlesztési lehetőségek</vt:lpstr>
      <vt:lpstr>Köszönöm szépen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2024-06-30T21:57:20Z</dcterms:created>
  <dcterms:modified xsi:type="dcterms:W3CDTF">2024-07-02T13:03:10Z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